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273" r:id="rId5"/>
    <p:sldId id="272" r:id="rId6"/>
    <p:sldId id="274" r:id="rId7"/>
    <p:sldId id="275" r:id="rId8"/>
    <p:sldId id="281" r:id="rId9"/>
    <p:sldId id="282" r:id="rId10"/>
    <p:sldId id="283" r:id="rId11"/>
    <p:sldId id="284" r:id="rId12"/>
    <p:sldId id="280" r:id="rId13"/>
    <p:sldId id="285" r:id="rId14"/>
    <p:sldId id="278" r:id="rId15"/>
    <p:sldId id="279" r:id="rId16"/>
    <p:sldId id="265"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p:cViewPr varScale="1">
        <p:scale>
          <a:sx n="82" d="100"/>
          <a:sy n="82" d="100"/>
        </p:scale>
        <p:origin x="1502"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5/31/2023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5/31/2023</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5/31/2023</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5/31/2023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pixabay.com/photos/sunset-tree-water-silhouette-1373171/" TargetMode="External"/><Relationship Id="rId2" Type="http://schemas.openxmlformats.org/officeDocument/2006/relationships/hyperlink" Target="https://images.unsplash.com/photo-1564369790710-671d2a07d5da?ixlib=rb-4.0.3&amp;ixid=MnwxMjA3fDB8MHxleHBsb3JlLWZlZWR8MTR8fHxlbnwwfHx8fA%3D%3D&amp;w=1000&amp;q=80"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646331"/>
          </a:xfrm>
          <a:prstGeom prst="rect">
            <a:avLst/>
          </a:prstGeom>
          <a:noFill/>
        </p:spPr>
        <p:txBody>
          <a:bodyPr wrap="square" rtlCol="0">
            <a:spAutoFit/>
          </a:bodyPr>
          <a:lstStyle/>
          <a:p>
            <a:pPr algn="ctr"/>
            <a:r>
              <a:rPr lang="en-US" sz="3600" b="1" dirty="0">
                <a:solidFill>
                  <a:srgbClr val="FF0000"/>
                </a:solidFill>
                <a:latin typeface="Times New Roman" panose="02020603050405020304" pitchFamily="18" charset="0"/>
                <a:cs typeface="Times New Roman" panose="02020603050405020304" pitchFamily="18" charset="0"/>
              </a:rPr>
              <a:t>Front End Engineering-I Project</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2195736" y="2492897"/>
            <a:ext cx="5040560" cy="2831544"/>
          </a:xfrm>
          <a:prstGeom prst="rect">
            <a:avLst/>
          </a:prstGeom>
          <a:solidFill>
            <a:schemeClr val="accent6">
              <a:lumMod val="60000"/>
              <a:lumOff val="40000"/>
            </a:schemeClr>
          </a:solidFill>
        </p:spPr>
        <p:txBody>
          <a:bodyPr wrap="square" rtlCol="0">
            <a:spAutoFit/>
          </a:bodyPr>
          <a:lstStyle/>
          <a:p>
            <a:r>
              <a:rPr lang="en-US" sz="2000" u="sng" dirty="0"/>
              <a:t>Team Details:</a:t>
            </a:r>
          </a:p>
          <a:p>
            <a:endParaRPr lang="en-US" sz="2000" dirty="0"/>
          </a:p>
          <a:p>
            <a:r>
              <a:rPr lang="en-US" sz="2000" dirty="0"/>
              <a:t>Hiya Kashyap           2210990415</a:t>
            </a:r>
          </a:p>
          <a:p>
            <a:r>
              <a:rPr lang="en-US" sz="2000" dirty="0"/>
              <a:t>Honey Bansal          2210990416</a:t>
            </a:r>
          </a:p>
          <a:p>
            <a:r>
              <a:rPr lang="en-US" sz="2000" dirty="0" err="1"/>
              <a:t>Hunardeep</a:t>
            </a:r>
            <a:r>
              <a:rPr lang="en-US" sz="2000" dirty="0"/>
              <a:t> Kaur     2210990417</a:t>
            </a:r>
          </a:p>
          <a:p>
            <a:r>
              <a:rPr lang="en-US" sz="2000" dirty="0" err="1"/>
              <a:t>Illu</a:t>
            </a:r>
            <a:r>
              <a:rPr lang="en-US" sz="2000" dirty="0"/>
              <a:t> </a:t>
            </a:r>
            <a:r>
              <a:rPr lang="en-US" sz="2000"/>
              <a:t>Saini                   2210990418</a:t>
            </a:r>
            <a:endParaRPr lang="en-US" sz="2000" dirty="0"/>
          </a:p>
          <a:p>
            <a:endParaRPr lang="en-US" sz="2000" dirty="0"/>
          </a:p>
          <a:p>
            <a:r>
              <a:rPr lang="en-US" sz="2000" u="sng" dirty="0">
                <a:latin typeface="Times New Roman" pitchFamily="18" charset="0"/>
                <a:cs typeface="Times New Roman" pitchFamily="18" charset="0"/>
              </a:rPr>
              <a:t>Faculty Coordinator:</a:t>
            </a:r>
            <a:r>
              <a:rPr lang="en-US" sz="2000" dirty="0">
                <a:latin typeface="Times New Roman" pitchFamily="18" charset="0"/>
                <a:cs typeface="Times New Roman" pitchFamily="18" charset="0"/>
              </a:rPr>
              <a:t>    Dr. Chetna Kaushal</a:t>
            </a:r>
            <a:endParaRPr lang="en-US" dirty="0">
              <a:solidFill>
                <a:schemeClr val="bg1"/>
              </a:solidFill>
            </a:endParaRPr>
          </a:p>
          <a:p>
            <a:endParaRPr lang="en-US" dirty="0">
              <a:solidFill>
                <a:schemeClr val="bg1"/>
              </a:solidFill>
            </a:endParaRPr>
          </a:p>
        </p:txBody>
      </p:sp>
      <p:sp>
        <p:nvSpPr>
          <p:cNvPr id="9" name="TextBox 8"/>
          <p:cNvSpPr txBox="1"/>
          <p:nvPr/>
        </p:nvSpPr>
        <p:spPr>
          <a:xfrm>
            <a:off x="1187624" y="5661248"/>
            <a:ext cx="6947095" cy="707886"/>
          </a:xfrm>
          <a:prstGeom prst="rect">
            <a:avLst/>
          </a:prstGeom>
          <a:noFill/>
        </p:spPr>
        <p:txBody>
          <a:bodyPr wrap="squar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7E421B-C9AF-06C5-3D69-780AC71ABD0C}"/>
              </a:ext>
            </a:extLst>
          </p:cNvPr>
          <p:cNvPicPr>
            <a:picLocks noChangeAspect="1"/>
          </p:cNvPicPr>
          <p:nvPr/>
        </p:nvPicPr>
        <p:blipFill>
          <a:blip r:embed="rId2"/>
          <a:stretch>
            <a:fillRect/>
          </a:stretch>
        </p:blipFill>
        <p:spPr>
          <a:xfrm>
            <a:off x="676985" y="980728"/>
            <a:ext cx="3451264" cy="5707080"/>
          </a:xfrm>
          <a:prstGeom prst="rect">
            <a:avLst/>
          </a:prstGeom>
        </p:spPr>
      </p:pic>
      <p:pic>
        <p:nvPicPr>
          <p:cNvPr id="4" name="Picture 3">
            <a:extLst>
              <a:ext uri="{FF2B5EF4-FFF2-40B4-BE49-F238E27FC236}">
                <a16:creationId xmlns:a16="http://schemas.microsoft.com/office/drawing/2014/main" id="{A6D27BC0-78BD-4A8E-41BF-52F2EF73445B}"/>
              </a:ext>
            </a:extLst>
          </p:cNvPr>
          <p:cNvPicPr>
            <a:picLocks noChangeAspect="1"/>
          </p:cNvPicPr>
          <p:nvPr/>
        </p:nvPicPr>
        <p:blipFill>
          <a:blip r:embed="rId3"/>
          <a:stretch>
            <a:fillRect/>
          </a:stretch>
        </p:blipFill>
        <p:spPr>
          <a:xfrm>
            <a:off x="5220071" y="980727"/>
            <a:ext cx="3396562" cy="5707081"/>
          </a:xfrm>
          <a:prstGeom prst="rect">
            <a:avLst/>
          </a:prstGeom>
        </p:spPr>
      </p:pic>
    </p:spTree>
    <p:extLst>
      <p:ext uri="{BB962C8B-B14F-4D97-AF65-F5344CB8AC3E}">
        <p14:creationId xmlns:p14="http://schemas.microsoft.com/office/powerpoint/2010/main" val="2298360926"/>
      </p:ext>
    </p:extLst>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B03E14-8EC3-924A-D8A7-E86CFC729A5D}"/>
              </a:ext>
            </a:extLst>
          </p:cNvPr>
          <p:cNvPicPr>
            <a:picLocks noChangeAspect="1"/>
          </p:cNvPicPr>
          <p:nvPr/>
        </p:nvPicPr>
        <p:blipFill>
          <a:blip r:embed="rId2"/>
          <a:stretch>
            <a:fillRect/>
          </a:stretch>
        </p:blipFill>
        <p:spPr>
          <a:xfrm>
            <a:off x="1835696" y="908720"/>
            <a:ext cx="5688632" cy="5863435"/>
          </a:xfrm>
          <a:prstGeom prst="rect">
            <a:avLst/>
          </a:prstGeom>
        </p:spPr>
      </p:pic>
    </p:spTree>
    <p:extLst>
      <p:ext uri="{BB962C8B-B14F-4D97-AF65-F5344CB8AC3E}">
        <p14:creationId xmlns:p14="http://schemas.microsoft.com/office/powerpoint/2010/main" val="3003845585"/>
      </p:ext>
    </p:extLst>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58DCD2-0A90-D53D-B75A-EAE3D336BBE8}"/>
              </a:ext>
            </a:extLst>
          </p:cNvPr>
          <p:cNvPicPr>
            <a:picLocks noChangeAspect="1"/>
          </p:cNvPicPr>
          <p:nvPr/>
        </p:nvPicPr>
        <p:blipFill>
          <a:blip r:embed="rId2"/>
          <a:stretch>
            <a:fillRect/>
          </a:stretch>
        </p:blipFill>
        <p:spPr>
          <a:xfrm>
            <a:off x="89082" y="1124744"/>
            <a:ext cx="8965836" cy="5142754"/>
          </a:xfrm>
          <a:prstGeom prst="rect">
            <a:avLst/>
          </a:prstGeom>
        </p:spPr>
      </p:pic>
    </p:spTree>
    <p:extLst>
      <p:ext uri="{BB962C8B-B14F-4D97-AF65-F5344CB8AC3E}">
        <p14:creationId xmlns:p14="http://schemas.microsoft.com/office/powerpoint/2010/main" val="568209202"/>
      </p:ext>
    </p:extLst>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4D42B6-F196-F56C-0AF1-0611DB3BF957}"/>
              </a:ext>
            </a:extLst>
          </p:cNvPr>
          <p:cNvPicPr>
            <a:picLocks noChangeAspect="1"/>
          </p:cNvPicPr>
          <p:nvPr/>
        </p:nvPicPr>
        <p:blipFill>
          <a:blip r:embed="rId2"/>
          <a:stretch>
            <a:fillRect/>
          </a:stretch>
        </p:blipFill>
        <p:spPr>
          <a:xfrm>
            <a:off x="233772" y="1124744"/>
            <a:ext cx="8676456" cy="5179974"/>
          </a:xfrm>
          <a:prstGeom prst="rect">
            <a:avLst/>
          </a:prstGeom>
        </p:spPr>
      </p:pic>
    </p:spTree>
    <p:extLst>
      <p:ext uri="{BB962C8B-B14F-4D97-AF65-F5344CB8AC3E}">
        <p14:creationId xmlns:p14="http://schemas.microsoft.com/office/powerpoint/2010/main" val="963224571"/>
      </p:ext>
    </p:extLst>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Conclusion</a:t>
            </a:r>
          </a:p>
        </p:txBody>
      </p:sp>
      <p:sp>
        <p:nvSpPr>
          <p:cNvPr id="3" name="Rectangle 2"/>
          <p:cNvSpPr/>
          <p:nvPr/>
        </p:nvSpPr>
        <p:spPr>
          <a:xfrm>
            <a:off x="395536" y="1196752"/>
            <a:ext cx="8136904" cy="4893647"/>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square">
            <a:spAutoFit/>
          </a:bodyPr>
          <a:lstStyle/>
          <a:p>
            <a:pPr algn="l">
              <a:buFont typeface="Arial" panose="020B0604020202020204" pitchFamily="34" charset="0"/>
              <a:buChar char="•"/>
            </a:pPr>
            <a:r>
              <a:rPr lang="en-US" sz="2400" dirty="0">
                <a:solidFill>
                  <a:srgbClr val="212529"/>
                </a:solidFill>
                <a:latin typeface="system-ui"/>
              </a:rPr>
              <a:t>It will </a:t>
            </a:r>
            <a:r>
              <a:rPr lang="en-US" sz="2400" b="0" i="0" dirty="0">
                <a:solidFill>
                  <a:srgbClr val="212529"/>
                </a:solidFill>
                <a:effectLst/>
                <a:latin typeface="system-ui"/>
              </a:rPr>
              <a:t>allow the user to login on the website and application.</a:t>
            </a:r>
          </a:p>
          <a:p>
            <a:pPr algn="l"/>
            <a:endParaRPr lang="en-US" sz="2400" b="0" i="0" dirty="0">
              <a:solidFill>
                <a:srgbClr val="212529"/>
              </a:solidFill>
              <a:effectLst/>
              <a:latin typeface="system-ui"/>
            </a:endParaRPr>
          </a:p>
          <a:p>
            <a:pPr algn="l">
              <a:buFont typeface="Arial" panose="020B0604020202020204" pitchFamily="34" charset="0"/>
              <a:buChar char="•"/>
            </a:pPr>
            <a:r>
              <a:rPr lang="en-US" sz="2400" b="0" i="0" dirty="0">
                <a:solidFill>
                  <a:srgbClr val="212529"/>
                </a:solidFill>
                <a:effectLst/>
                <a:latin typeface="system-ui"/>
              </a:rPr>
              <a:t>The website further identifies the users with their username and password.</a:t>
            </a:r>
          </a:p>
          <a:p>
            <a:pPr algn="l"/>
            <a:endParaRPr lang="en-US" sz="2400" b="0" i="0" dirty="0">
              <a:solidFill>
                <a:srgbClr val="212529"/>
              </a:solidFill>
              <a:effectLst/>
              <a:latin typeface="system-ui"/>
            </a:endParaRPr>
          </a:p>
          <a:p>
            <a:pPr algn="l">
              <a:buFont typeface="Arial" panose="020B0604020202020204" pitchFamily="34" charset="0"/>
              <a:buChar char="•"/>
            </a:pPr>
            <a:r>
              <a:rPr lang="en-US" sz="2400" b="0" i="0" dirty="0">
                <a:solidFill>
                  <a:srgbClr val="212529"/>
                </a:solidFill>
                <a:effectLst/>
                <a:latin typeface="system-ui"/>
              </a:rPr>
              <a:t>Login Page takes user input and passes the data to server-side program. The authentication is done by server-side program and authentication results is displayed to user on the website site login form. </a:t>
            </a:r>
          </a:p>
          <a:p>
            <a:pPr algn="l">
              <a:buFont typeface="Arial" panose="020B0604020202020204" pitchFamily="34" charset="0"/>
              <a:buChar char="•"/>
            </a:pPr>
            <a:endParaRPr lang="en-US" sz="2400" dirty="0">
              <a:solidFill>
                <a:srgbClr val="212529"/>
              </a:solidFill>
              <a:latin typeface="system-ui"/>
            </a:endParaRPr>
          </a:p>
          <a:p>
            <a:pPr algn="l">
              <a:buFont typeface="Arial" panose="020B0604020202020204" pitchFamily="34" charset="0"/>
              <a:buChar char="•"/>
            </a:pPr>
            <a:r>
              <a:rPr lang="en-US" sz="2400" b="0" i="0" dirty="0">
                <a:solidFill>
                  <a:srgbClr val="212529"/>
                </a:solidFill>
                <a:effectLst/>
                <a:latin typeface="system-ui"/>
              </a:rPr>
              <a:t>If user is authenticated they are forwarded to the secure section of the website.</a:t>
            </a:r>
          </a:p>
          <a:p>
            <a:endParaRPr lang="en-US" sz="2400" dirty="0">
              <a:latin typeface="Times New Roman" pitchFamily="18" charset="0"/>
              <a:cs typeface="Times New Roman" pitchFamily="18" charset="0"/>
            </a:endParaRPr>
          </a:p>
        </p:txBody>
      </p:sp>
    </p:spTree>
  </p:cSld>
  <p:clrMapOvr>
    <a:masterClrMapping/>
  </p:clrMapOvr>
  <p:transition advTm="4000">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References/Links used</a:t>
            </a:r>
          </a:p>
        </p:txBody>
      </p:sp>
      <p:sp>
        <p:nvSpPr>
          <p:cNvPr id="3" name="Rectangle 2"/>
          <p:cNvSpPr/>
          <p:nvPr/>
        </p:nvSpPr>
        <p:spPr>
          <a:xfrm>
            <a:off x="395536" y="1196752"/>
            <a:ext cx="8136904" cy="7602081"/>
          </a:xfrm>
          <a:prstGeom prst="rect">
            <a:avLst/>
          </a:prstGeom>
        </p:spPr>
        <p:txBody>
          <a:bodyPr wrap="square">
            <a:spAutoFit/>
          </a:bodyPr>
          <a:lstStyle/>
          <a:p>
            <a:pPr marL="342900" indent="-342900">
              <a:buFont typeface="Arial" panose="020B0604020202020204" pitchFamily="34" charset="0"/>
              <a:buChar char="•"/>
            </a:pPr>
            <a:r>
              <a:rPr lang="en-IN" sz="2400" b="0" dirty="0">
                <a:solidFill>
                  <a:schemeClr val="accent2">
                    <a:lumMod val="75000"/>
                  </a:schemeClr>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https://images.unsplash.com/photo-1564369790710-671d2a07d5da?ixlib=rb-4.0.3&amp;ixid=MnwxMjA3fDB8MHxleHBsb3JlLWZlZWR8MTR8fHxlbnwwfHx8fA%3D%3D&amp;w=1000&amp;q=80</a:t>
            </a: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a:p>
            <a:endParaRPr lang="en-IN" sz="2400" b="0" dirty="0">
              <a:solidFill>
                <a:schemeClr val="accent2">
                  <a:lumMod val="75000"/>
                </a:schemeClr>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b="0" dirty="0">
                <a:solidFill>
                  <a:schemeClr val="accent2">
                    <a:lumMod val="75000"/>
                  </a:schemeClr>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https://pixabay.com/photos/sunset-tree-water-silhouette-1373171/</a:t>
            </a:r>
            <a:endParaRPr lang="en-IN" sz="2400" b="0" dirty="0">
              <a:solidFill>
                <a:schemeClr val="accent2">
                  <a:lumMod val="75000"/>
                </a:schemeClr>
              </a:solidFill>
              <a:effectLst/>
              <a:latin typeface="Times New Roman" panose="02020603050405020304" pitchFamily="18" charset="0"/>
              <a:cs typeface="Times New Roman" panose="02020603050405020304" pitchFamily="18" charset="0"/>
            </a:endParaRPr>
          </a:p>
          <a:p>
            <a:endParaRPr lang="en-IN" sz="2400" b="0" dirty="0">
              <a:solidFill>
                <a:schemeClr val="accent2">
                  <a:lumMod val="75000"/>
                </a:schemeClr>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b="0" dirty="0">
                <a:solidFill>
                  <a:schemeClr val="accent2">
                    <a:lumMod val="75000"/>
                  </a:schemeClr>
                </a:solidFill>
                <a:effectLst/>
                <a:latin typeface="Times New Roman" panose="02020603050405020304" pitchFamily="18" charset="0"/>
                <a:cs typeface="Times New Roman" panose="02020603050405020304" pitchFamily="18" charset="0"/>
              </a:rPr>
              <a:t>https://external-content.duckduckgo.com/iu/?u=https%3A%2F%2Ftse1.mm.bing.net%2Fth%3Fid%3DOIP.70UUpyte0MxKQbzrrgGjPwHaEo%26pid%3DApi&amp;f=1&amp;ipt=613883078f0d167704a8a8493dea78a383dc66619d213c8f0a1e02b7d6ea6e60&amp;ipo=images</a:t>
            </a:r>
          </a:p>
          <a:p>
            <a:pPr marL="342900" indent="-342900">
              <a:buFont typeface="Arial" panose="020B0604020202020204" pitchFamily="34" charset="0"/>
              <a:buChar char="•"/>
            </a:pPr>
            <a:endParaRPr lang="en-IN" sz="2400" b="0" dirty="0">
              <a:solidFill>
                <a:srgbClr val="0070C0"/>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dirty="0">
              <a:solidFill>
                <a:srgbClr val="0070C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b="0" dirty="0">
              <a:solidFill>
                <a:srgbClr val="0070C0"/>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b="0" dirty="0">
              <a:solidFill>
                <a:srgbClr val="0070C0"/>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b="0" dirty="0">
              <a:solidFill>
                <a:srgbClr val="0070C0"/>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400" b="0" dirty="0">
              <a:solidFill>
                <a:srgbClr val="0070C0"/>
              </a:solidFill>
              <a:effectLst/>
              <a:latin typeface="Times New Roman" panose="02020603050405020304" pitchFamily="18" charset="0"/>
              <a:cs typeface="Times New Roman" panose="02020603050405020304" pitchFamily="18" charset="0"/>
            </a:endParaRPr>
          </a:p>
          <a:p>
            <a:pPr>
              <a:buFont typeface="Arial" pitchFamily="34" charset="0"/>
              <a:buChar char="•"/>
            </a:pPr>
            <a:endParaRPr lang="en-US" sz="3200" dirty="0">
              <a:latin typeface="Times New Roman" pitchFamily="18" charset="0"/>
              <a:cs typeface="Times New Roman" pitchFamily="18" charset="0"/>
            </a:endParaRPr>
          </a:p>
        </p:txBody>
      </p:sp>
    </p:spTree>
  </p:cSld>
  <p:clrMapOvr>
    <a:masterClrMapping/>
  </p:clrMapOvr>
  <p:transition advTm="4000">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E3C75E53-4737-081B-2D05-F9A24670AC90}"/>
              </a:ext>
            </a:extLst>
          </p:cNvPr>
          <p:cNvPicPr>
            <a:picLocks noChangeAspect="1"/>
          </p:cNvPicPr>
          <p:nvPr/>
        </p:nvPicPr>
        <p:blipFill>
          <a:blip r:embed="rId2"/>
          <a:stretch>
            <a:fillRect/>
          </a:stretch>
        </p:blipFill>
        <p:spPr>
          <a:xfrm>
            <a:off x="1043608" y="1700808"/>
            <a:ext cx="7308305" cy="38516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980728"/>
            <a:ext cx="6912768" cy="4401205"/>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Problem Statement</a:t>
            </a:r>
          </a:p>
          <a:p>
            <a:pPr>
              <a:buFont typeface="Arial" pitchFamily="34" charset="0"/>
              <a:buChar char="•"/>
            </a:pPr>
            <a:r>
              <a:rPr lang="en-US" sz="2800" dirty="0">
                <a:latin typeface="Times New Roman" pitchFamily="18" charset="0"/>
                <a:cs typeface="Times New Roman" pitchFamily="18" charset="0"/>
              </a:rPr>
              <a:t>Technical Details</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dirty="0">
                <a:latin typeface="Times New Roman" pitchFamily="18" charset="0"/>
                <a:cs typeface="Times New Roman" pitchFamily="18" charset="0"/>
              </a:rPr>
              <a:t>Bonus Feature(optional)</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5536" y="1196752"/>
            <a:ext cx="8136904" cy="4339650"/>
          </a:xfrm>
          <a:prstGeom prst="rect">
            <a:avLst/>
          </a:prstGeom>
          <a:solidFill>
            <a:schemeClr val="accent2">
              <a:lumMod val="40000"/>
              <a:lumOff val="60000"/>
            </a:schemeClr>
          </a:solidFill>
        </p:spPr>
        <p:txBody>
          <a:bodyPr wrap="square">
            <a:spAutoFit/>
          </a:bodyPr>
          <a:lstStyle/>
          <a:p>
            <a:r>
              <a:rPr lang="en-US" sz="2800" b="1" dirty="0">
                <a:latin typeface="Times New Roman" pitchFamily="18" charset="0"/>
                <a:cs typeface="Times New Roman" pitchFamily="18" charset="0"/>
              </a:rPr>
              <a:t>Login authentication </a:t>
            </a:r>
          </a:p>
          <a:p>
            <a:r>
              <a:rPr lang="en-US" sz="2000" dirty="0">
                <a:latin typeface="Times New Roman" pitchFamily="18" charset="0"/>
                <a:cs typeface="Times New Roman" pitchFamily="18" charset="0"/>
              </a:rPr>
              <a:t>is a vital process, widely followed by organizations to keep their servers safe by allowing access only to authenticated users. Every website or application demands users to complete the login authentication process to cement their credentials for security and to improve user experience.</a:t>
            </a:r>
          </a:p>
          <a:p>
            <a:r>
              <a:rPr lang="en-US" sz="2000" dirty="0">
                <a:latin typeface="Times New Roman" pitchFamily="18" charset="0"/>
                <a:cs typeface="Times New Roman" pitchFamily="18" charset="0"/>
              </a:rPr>
              <a:t>In this project users enter their email ID/username and password to log in to the site. </a:t>
            </a:r>
          </a:p>
          <a:p>
            <a:endParaRPr lang="en-US" sz="2000" dirty="0">
              <a:latin typeface="Times New Roman" pitchFamily="18" charset="0"/>
              <a:cs typeface="Times New Roman" pitchFamily="18" charset="0"/>
            </a:endParaRPr>
          </a:p>
          <a:p>
            <a:r>
              <a:rPr lang="en-US" sz="2800" b="1" dirty="0">
                <a:latin typeface="Times New Roman" pitchFamily="18" charset="0"/>
                <a:cs typeface="Times New Roman" pitchFamily="18" charset="0"/>
              </a:rPr>
              <a:t>Team Members:</a:t>
            </a:r>
          </a:p>
          <a:p>
            <a:r>
              <a:rPr lang="en-US" sz="2000" dirty="0">
                <a:latin typeface="Times New Roman" pitchFamily="18" charset="0"/>
                <a:cs typeface="Times New Roman" pitchFamily="18" charset="0"/>
              </a:rPr>
              <a:t>Hiya Kashyap</a:t>
            </a:r>
          </a:p>
          <a:p>
            <a:r>
              <a:rPr lang="en-US" sz="2000" dirty="0">
                <a:latin typeface="Times New Roman" pitchFamily="18" charset="0"/>
                <a:cs typeface="Times New Roman" pitchFamily="18" charset="0"/>
              </a:rPr>
              <a:t>Honey Bansal</a:t>
            </a:r>
          </a:p>
          <a:p>
            <a:r>
              <a:rPr lang="en-US" sz="2000" dirty="0" err="1">
                <a:latin typeface="Times New Roman" pitchFamily="18" charset="0"/>
                <a:cs typeface="Times New Roman" pitchFamily="18" charset="0"/>
              </a:rPr>
              <a:t>Hunardeep</a:t>
            </a:r>
            <a:r>
              <a:rPr lang="en-US" sz="2000" dirty="0">
                <a:latin typeface="Times New Roman" pitchFamily="18" charset="0"/>
                <a:cs typeface="Times New Roman" pitchFamily="18" charset="0"/>
              </a:rPr>
              <a:t> Kaur</a:t>
            </a:r>
          </a:p>
          <a:p>
            <a:r>
              <a:rPr lang="en-US" sz="2000" dirty="0" err="1">
                <a:latin typeface="Times New Roman" pitchFamily="18" charset="0"/>
                <a:cs typeface="Times New Roman" pitchFamily="18" charset="0"/>
              </a:rPr>
              <a:t>Illu</a:t>
            </a:r>
            <a:r>
              <a:rPr lang="en-US" sz="2000" dirty="0">
                <a:latin typeface="Times New Roman" pitchFamily="18" charset="0"/>
                <a:cs typeface="Times New Roman" pitchFamily="18" charset="0"/>
              </a:rPr>
              <a:t> Saini</a:t>
            </a:r>
          </a:p>
        </p:txBody>
      </p:sp>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Introduction</a:t>
            </a:r>
          </a:p>
        </p:txBody>
      </p:sp>
    </p:spTree>
  </p:cSld>
  <p:clrMapOvr>
    <a:masterClrMapping/>
  </p:clrMapOvr>
  <p:transition advTm="4000">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Problem Statement</a:t>
            </a:r>
          </a:p>
        </p:txBody>
      </p:sp>
      <p:sp>
        <p:nvSpPr>
          <p:cNvPr id="3" name="Rectangle 2"/>
          <p:cNvSpPr/>
          <p:nvPr/>
        </p:nvSpPr>
        <p:spPr>
          <a:xfrm>
            <a:off x="395536" y="1196752"/>
            <a:ext cx="4880941" cy="5078313"/>
          </a:xfrm>
          <a:prstGeom prst="rect">
            <a:avLst/>
          </a:prstGeom>
          <a:solidFill>
            <a:schemeClr val="accent1">
              <a:lumMod val="40000"/>
              <a:lumOff val="60000"/>
            </a:schemeClr>
          </a:solidFill>
        </p:spPr>
        <p:txBody>
          <a:bodyPr wrap="square">
            <a:spAutoFit/>
          </a:bodyPr>
          <a:lstStyle/>
          <a:p>
            <a:r>
              <a:rPr lang="en-US" sz="2000" dirty="0">
                <a:latin typeface="Times New Roman" pitchFamily="18" charset="0"/>
                <a:cs typeface="Times New Roman" pitchFamily="18" charset="0"/>
              </a:rPr>
              <a:t>Every website or application demands users to complete the login authentication process to cement their credentials for security and to improve user experience.</a:t>
            </a:r>
            <a:r>
              <a:rPr lang="en-US" sz="2000" i="0" dirty="0">
                <a:effectLst/>
                <a:latin typeface="Arial" panose="020B0604020202020204" pitchFamily="34" charset="0"/>
              </a:rPr>
              <a:t> </a:t>
            </a:r>
            <a:r>
              <a:rPr lang="en-US" sz="2000" i="0" dirty="0">
                <a:effectLst/>
                <a:latin typeface="Times New Roman" panose="02020603050405020304" pitchFamily="18" charset="0"/>
                <a:cs typeface="Times New Roman" panose="02020603050405020304" pitchFamily="18" charset="0"/>
              </a:rPr>
              <a:t>Authentication is the process of determining whether someone or something is, in fact, who or what it says it is. </a:t>
            </a:r>
            <a:r>
              <a:rPr lang="en-US" sz="2000" dirty="0">
                <a:latin typeface="Times New Roman" panose="02020603050405020304" pitchFamily="18" charset="0"/>
                <a:cs typeface="Times New Roman" panose="02020603050405020304" pitchFamily="18" charset="0"/>
              </a:rPr>
              <a:t>It </a:t>
            </a:r>
            <a:r>
              <a:rPr lang="en-US" sz="2000" i="0" dirty="0">
                <a:effectLst/>
                <a:latin typeface="Times New Roman" panose="02020603050405020304" pitchFamily="18" charset="0"/>
                <a:cs typeface="Times New Roman" panose="02020603050405020304" pitchFamily="18" charset="0"/>
              </a:rPr>
              <a:t>provides access control for systems by checking to see if a user's credentials match the credentials in a database of authorized users or in a data authentication server. In doing this, authentication assures secure systems, secure processes and enterprise information security.</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User Login</a:t>
            </a:r>
          </a:p>
        </p:txBody>
      </p:sp>
      <p:pic>
        <p:nvPicPr>
          <p:cNvPr id="6" name="Picture 5">
            <a:extLst>
              <a:ext uri="{FF2B5EF4-FFF2-40B4-BE49-F238E27FC236}">
                <a16:creationId xmlns:a16="http://schemas.microsoft.com/office/drawing/2014/main" id="{32AFE1ED-2B8D-B02F-A9AD-EE9E9329289D}"/>
              </a:ext>
            </a:extLst>
          </p:cNvPr>
          <p:cNvPicPr>
            <a:picLocks noChangeAspect="1"/>
          </p:cNvPicPr>
          <p:nvPr/>
        </p:nvPicPr>
        <p:blipFill>
          <a:blip r:embed="rId2"/>
          <a:stretch>
            <a:fillRect/>
          </a:stretch>
        </p:blipFill>
        <p:spPr>
          <a:xfrm>
            <a:off x="5436096" y="1268760"/>
            <a:ext cx="3543607" cy="4824536"/>
          </a:xfrm>
          <a:prstGeom prst="rect">
            <a:avLst/>
          </a:prstGeom>
        </p:spPr>
      </p:pic>
    </p:spTree>
  </p:cSld>
  <p:clrMapOvr>
    <a:masterClrMapping/>
  </p:clrMapOvr>
  <p:transition advTm="4000">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Technical Details</a:t>
            </a:r>
          </a:p>
        </p:txBody>
      </p:sp>
      <p:sp>
        <p:nvSpPr>
          <p:cNvPr id="3" name="Rectangle 2"/>
          <p:cNvSpPr/>
          <p:nvPr/>
        </p:nvSpPr>
        <p:spPr>
          <a:xfrm>
            <a:off x="395536" y="1196752"/>
            <a:ext cx="8136904" cy="3046988"/>
          </a:xfrm>
          <a:prstGeom prst="rect">
            <a:avLst/>
          </a:prstGeom>
          <a:solidFill>
            <a:schemeClr val="accent2">
              <a:lumMod val="40000"/>
              <a:lumOff val="60000"/>
            </a:schemeClr>
          </a:solidFill>
        </p:spPr>
        <p:txBody>
          <a:bodyPr wrap="square">
            <a:spAutoFit/>
          </a:bodyPr>
          <a:lstStyle/>
          <a:p>
            <a:pPr marL="342900" indent="-342900">
              <a:buFont typeface="Arial" panose="020B0604020202020204" pitchFamily="34" charset="0"/>
              <a:buChar char="•"/>
            </a:pPr>
            <a:r>
              <a:rPr lang="en-US" sz="2400" dirty="0">
                <a:latin typeface="Times New Roman" pitchFamily="18" charset="0"/>
                <a:cs typeface="Times New Roman" pitchFamily="18" charset="0"/>
              </a:rPr>
              <a:t>The basic structure of website is designed using HTML.</a:t>
            </a:r>
          </a:p>
          <a:p>
            <a:pPr marL="342900" indent="-342900">
              <a:buFont typeface="Arial" panose="020B0604020202020204" pitchFamily="34" charset="0"/>
              <a:buChar char="•"/>
            </a:pPr>
            <a:endParaRPr lang="en-US" sz="2400" dirty="0">
              <a:latin typeface="Times New Roman" pitchFamily="18" charset="0"/>
              <a:cs typeface="Times New Roman" pitchFamily="18" charset="0"/>
            </a:endParaRPr>
          </a:p>
          <a:p>
            <a:pPr marL="342900" indent="-342900">
              <a:buFont typeface="Arial" panose="020B0604020202020204" pitchFamily="34" charset="0"/>
              <a:buChar char="•"/>
            </a:pPr>
            <a:r>
              <a:rPr lang="en-US" sz="2400" dirty="0">
                <a:latin typeface="Times New Roman" pitchFamily="18" charset="0"/>
                <a:cs typeface="Times New Roman" pitchFamily="18" charset="0"/>
              </a:rPr>
              <a:t>The graphical and user experience is implemented using CSS.</a:t>
            </a:r>
          </a:p>
          <a:p>
            <a:pPr marL="342900" indent="-342900">
              <a:buFont typeface="Arial" panose="020B0604020202020204" pitchFamily="34" charset="0"/>
              <a:buChar char="•"/>
            </a:pPr>
            <a:endParaRPr lang="en-US" sz="2400" dirty="0">
              <a:latin typeface="Times New Roman" pitchFamily="18" charset="0"/>
              <a:cs typeface="Times New Roman" pitchFamily="18" charset="0"/>
            </a:endParaRPr>
          </a:p>
          <a:p>
            <a:pPr marL="342900" indent="-342900">
              <a:buFont typeface="Arial" panose="020B0604020202020204" pitchFamily="34" charset="0"/>
              <a:buChar char="•"/>
            </a:pPr>
            <a:r>
              <a:rPr lang="en-US" sz="2400" dirty="0">
                <a:latin typeface="Times New Roman" pitchFamily="18" charset="0"/>
                <a:cs typeface="Times New Roman" pitchFamily="18" charset="0"/>
              </a:rPr>
              <a:t>The backend for the project is managed with the help of JavaScript.</a:t>
            </a:r>
          </a:p>
          <a:p>
            <a:pPr marL="342900" indent="-342900">
              <a:buFont typeface="Arial" panose="020B0604020202020204" pitchFamily="34" charset="0"/>
              <a:buChar char="•"/>
            </a:pP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Tree>
  </p:cSld>
  <p:clrMapOvr>
    <a:masterClrMapping/>
  </p:clrMapOvr>
  <p:transition advTm="4000">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Key Features</a:t>
            </a:r>
          </a:p>
        </p:txBody>
      </p:sp>
      <p:sp>
        <p:nvSpPr>
          <p:cNvPr id="3" name="Rectangle 2"/>
          <p:cNvSpPr/>
          <p:nvPr/>
        </p:nvSpPr>
        <p:spPr>
          <a:xfrm>
            <a:off x="539552" y="908721"/>
            <a:ext cx="8064896" cy="5760640"/>
          </a:xfrm>
          <a:prstGeom prst="rect">
            <a:avLst/>
          </a:prstGeom>
          <a:solidFill>
            <a:schemeClr val="accent1">
              <a:lumMod val="40000"/>
              <a:lumOff val="60000"/>
            </a:schemeClr>
          </a:solidFill>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400" dirty="0">
                <a:latin typeface="Times New Roman" pitchFamily="18" charset="0"/>
                <a:cs typeface="Times New Roman" pitchFamily="18" charset="0"/>
              </a:rPr>
              <a:t>This slide should include Key features needed to solve the problem.</a:t>
            </a:r>
          </a:p>
          <a:p>
            <a:pPr marL="514350" indent="-514350">
              <a:buAutoNum type="arabicPeriod"/>
            </a:pPr>
            <a:r>
              <a:rPr lang="en-US" sz="2400" b="1" dirty="0">
                <a:latin typeface="Times New Roman" pitchFamily="18" charset="0"/>
                <a:cs typeface="Times New Roman" pitchFamily="18" charset="0"/>
              </a:rPr>
              <a:t>Email Login - </a:t>
            </a:r>
            <a:r>
              <a:rPr lang="en-US" sz="2400" dirty="0">
                <a:latin typeface="Times New Roman" pitchFamily="18" charset="0"/>
                <a:cs typeface="Times New Roman" pitchFamily="18" charset="0"/>
              </a:rPr>
              <a:t>This option enables user to login via their email address.</a:t>
            </a:r>
          </a:p>
          <a:p>
            <a:pPr marL="514350" indent="-514350">
              <a:buAutoNum type="arabicPeriod"/>
            </a:pPr>
            <a:r>
              <a:rPr lang="en-US" sz="2400" b="1" dirty="0">
                <a:latin typeface="Times New Roman" pitchFamily="18" charset="0"/>
                <a:cs typeface="Times New Roman" pitchFamily="18" charset="0"/>
              </a:rPr>
              <a:t>Login Password -</a:t>
            </a:r>
            <a:r>
              <a:rPr lang="en-US" sz="2400" b="0" i="0" dirty="0">
                <a:solidFill>
                  <a:srgbClr val="41484E"/>
                </a:solidFill>
                <a:effectLst/>
                <a:latin typeface="Barlow" panose="020B0604020202020204" pitchFamily="2" charset="0"/>
              </a:rPr>
              <a:t> </a:t>
            </a:r>
            <a:r>
              <a:rPr lang="en-US" sz="2400" b="0" i="0" dirty="0">
                <a:latin typeface="Times New Roman" panose="02020603050405020304" pitchFamily="18" charset="0"/>
                <a:cs typeface="Times New Roman" panose="02020603050405020304" pitchFamily="18" charset="0"/>
              </a:rPr>
              <a:t>User must provide password information to be collected locally on the server system. If the provided credentials match, the user is successfully authenticated.</a:t>
            </a:r>
          </a:p>
          <a:p>
            <a:pPr marL="514350" indent="-514350">
              <a:buAutoNum type="arabicPeriod"/>
            </a:pPr>
            <a:r>
              <a:rPr lang="en-US" sz="2400" b="1" dirty="0">
                <a:latin typeface="Times New Roman" panose="02020603050405020304" pitchFamily="18" charset="0"/>
                <a:cs typeface="Times New Roman" panose="02020603050405020304" pitchFamily="18" charset="0"/>
              </a:rPr>
              <a:t>Forgot Password – </a:t>
            </a:r>
            <a:r>
              <a:rPr lang="en-US" sz="2400" dirty="0">
                <a:latin typeface="Times New Roman" pitchFamily="18" charset="0"/>
                <a:cs typeface="Times New Roman" pitchFamily="18" charset="0"/>
              </a:rPr>
              <a:t>It </a:t>
            </a:r>
            <a:r>
              <a:rPr lang="en-US" sz="2400" b="0" i="0" dirty="0">
                <a:solidFill>
                  <a:srgbClr val="040C28"/>
                </a:solidFill>
                <a:effectLst/>
                <a:latin typeface="Times New Roman" panose="02020603050405020304" pitchFamily="18" charset="0"/>
                <a:cs typeface="Times New Roman" panose="02020603050405020304" pitchFamily="18" charset="0"/>
              </a:rPr>
              <a:t>allows users who have forgotten their password to unlock, retrieve, or reset it, usually by answering account security questions or sending them an e-mail</a:t>
            </a:r>
            <a:r>
              <a:rPr lang="en-US" sz="2400" b="0" i="0" dirty="0">
                <a:solidFill>
                  <a:srgbClr val="202124"/>
                </a:solidFill>
                <a:effectLst/>
                <a:latin typeface="Times New Roman" panose="02020603050405020304" pitchFamily="18" charset="0"/>
                <a:cs typeface="Times New Roman" panose="02020603050405020304" pitchFamily="18" charset="0"/>
              </a:rPr>
              <a:t>.</a:t>
            </a:r>
          </a:p>
          <a:p>
            <a:pPr marL="514350" indent="-514350">
              <a:buAutoNum type="arabicPeriod"/>
            </a:pPr>
            <a:r>
              <a:rPr lang="en-US" sz="2400" b="1" dirty="0">
                <a:solidFill>
                  <a:srgbClr val="202124"/>
                </a:solidFill>
                <a:latin typeface="Times New Roman" panose="02020603050405020304" pitchFamily="18" charset="0"/>
                <a:cs typeface="Times New Roman" panose="02020603050405020304" pitchFamily="18" charset="0"/>
              </a:rPr>
              <a:t>Sign Up - </a:t>
            </a:r>
            <a:r>
              <a:rPr lang="en-US" sz="2400" b="0" i="0" dirty="0">
                <a:solidFill>
                  <a:srgbClr val="4D5156"/>
                </a:solidFill>
                <a:effectLst/>
                <a:latin typeface="Google Sans"/>
              </a:rPr>
              <a:t> </a:t>
            </a:r>
            <a:r>
              <a:rPr lang="en-US" sz="2400" dirty="0">
                <a:solidFill>
                  <a:srgbClr val="040C28"/>
                </a:solidFill>
                <a:latin typeface="Times New Roman" panose="02020603050405020304" pitchFamily="18" charset="0"/>
                <a:cs typeface="Times New Roman" panose="02020603050405020304" pitchFamily="18" charset="0"/>
              </a:rPr>
              <a:t>It will create a new </a:t>
            </a:r>
            <a:r>
              <a:rPr lang="en-US" sz="2400" b="0" i="0" dirty="0">
                <a:solidFill>
                  <a:srgbClr val="040C28"/>
                </a:solidFill>
                <a:effectLst/>
                <a:latin typeface="Times New Roman" panose="02020603050405020304" pitchFamily="18" charset="0"/>
                <a:cs typeface="Times New Roman" panose="02020603050405020304" pitchFamily="18" charset="0"/>
              </a:rPr>
              <a:t>account using an e-mail address or a username and password if the user is not a member yet.</a:t>
            </a:r>
            <a:endParaRPr lang="en-US" sz="2400" b="1" dirty="0">
              <a:latin typeface="Times New Roman" panose="02020603050405020304" pitchFamily="18" charset="0"/>
              <a:cs typeface="Times New Roman" pitchFamily="18" charset="0"/>
            </a:endParaRPr>
          </a:p>
          <a:p>
            <a:endParaRPr lang="en-US" sz="2400" dirty="0">
              <a:latin typeface="Times New Roman" pitchFamily="18" charset="0"/>
              <a:cs typeface="Times New Roman" pitchFamily="18" charset="0"/>
            </a:endParaRPr>
          </a:p>
        </p:txBody>
      </p:sp>
    </p:spTree>
  </p:cSld>
  <p:clrMapOvr>
    <a:masterClrMapping/>
  </p:clrMapOvr>
  <p:transition advTm="4000">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pic>
        <p:nvPicPr>
          <p:cNvPr id="4" name="Picture 3">
            <a:extLst>
              <a:ext uri="{FF2B5EF4-FFF2-40B4-BE49-F238E27FC236}">
                <a16:creationId xmlns:a16="http://schemas.microsoft.com/office/drawing/2014/main" id="{0F63EE7A-4B49-D43B-A050-62AC4168CE75}"/>
              </a:ext>
            </a:extLst>
          </p:cNvPr>
          <p:cNvPicPr>
            <a:picLocks noChangeAspect="1"/>
          </p:cNvPicPr>
          <p:nvPr/>
        </p:nvPicPr>
        <p:blipFill>
          <a:blip r:embed="rId2"/>
          <a:stretch>
            <a:fillRect/>
          </a:stretch>
        </p:blipFill>
        <p:spPr>
          <a:xfrm>
            <a:off x="0" y="964078"/>
            <a:ext cx="9144000" cy="5345242"/>
          </a:xfrm>
          <a:prstGeom prst="rect">
            <a:avLst/>
          </a:prstGeom>
        </p:spPr>
      </p:pic>
    </p:spTree>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326EFD-572B-D091-DFFD-AE467A8284D7}"/>
              </a:ext>
            </a:extLst>
          </p:cNvPr>
          <p:cNvPicPr>
            <a:picLocks noChangeAspect="1"/>
          </p:cNvPicPr>
          <p:nvPr/>
        </p:nvPicPr>
        <p:blipFill>
          <a:blip r:embed="rId2"/>
          <a:stretch>
            <a:fillRect/>
          </a:stretch>
        </p:blipFill>
        <p:spPr>
          <a:xfrm>
            <a:off x="395536" y="836712"/>
            <a:ext cx="8496944" cy="5976664"/>
          </a:xfrm>
          <a:prstGeom prst="rect">
            <a:avLst/>
          </a:prstGeom>
        </p:spPr>
      </p:pic>
    </p:spTree>
    <p:extLst>
      <p:ext uri="{BB962C8B-B14F-4D97-AF65-F5344CB8AC3E}">
        <p14:creationId xmlns:p14="http://schemas.microsoft.com/office/powerpoint/2010/main" val="2482881249"/>
      </p:ext>
    </p:extLst>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42F8F-28E0-D4E6-BE41-456FBF7D3CDC}"/>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02DA6137-93D3-C872-B23B-4A4BF2C1DF10}"/>
              </a:ext>
            </a:extLst>
          </p:cNvPr>
          <p:cNvSpPr>
            <a:spLocks noGrp="1"/>
          </p:cNvSpPr>
          <p:nvPr>
            <p:ph type="subTitle" idx="1"/>
          </p:nvPr>
        </p:nvSpPr>
        <p:spPr>
          <a:xfrm>
            <a:off x="533400" y="980728"/>
            <a:ext cx="8153400" cy="5115272"/>
          </a:xfrm>
        </p:spPr>
        <p:txBody>
          <a:bodyPr/>
          <a:lstStyle/>
          <a:p>
            <a:r>
              <a:rPr lang="en-US" b="1" dirty="0">
                <a:solidFill>
                  <a:schemeClr val="accent2">
                    <a:lumMod val="75000"/>
                  </a:schemeClr>
                </a:solidFill>
                <a:highlight>
                  <a:srgbClr val="FFFF00"/>
                </a:highlight>
                <a:latin typeface="Times New Roman" panose="02020603050405020304" pitchFamily="18" charset="0"/>
                <a:cs typeface="Times New Roman" panose="02020603050405020304" pitchFamily="18" charset="0"/>
              </a:rPr>
              <a:t>To add Background </a:t>
            </a:r>
          </a:p>
          <a:p>
            <a:endParaRPr lang="en-IN" dirty="0"/>
          </a:p>
        </p:txBody>
      </p:sp>
      <p:pic>
        <p:nvPicPr>
          <p:cNvPr id="4" name="Picture 3">
            <a:extLst>
              <a:ext uri="{FF2B5EF4-FFF2-40B4-BE49-F238E27FC236}">
                <a16:creationId xmlns:a16="http://schemas.microsoft.com/office/drawing/2014/main" id="{3FAD82EA-96F4-81A4-DB38-4F6FFCDAEEA3}"/>
              </a:ext>
            </a:extLst>
          </p:cNvPr>
          <p:cNvPicPr>
            <a:picLocks noChangeAspect="1"/>
          </p:cNvPicPr>
          <p:nvPr/>
        </p:nvPicPr>
        <p:blipFill>
          <a:blip r:embed="rId2"/>
          <a:stretch>
            <a:fillRect/>
          </a:stretch>
        </p:blipFill>
        <p:spPr>
          <a:xfrm>
            <a:off x="1187624" y="1772816"/>
            <a:ext cx="7020272" cy="4779100"/>
          </a:xfrm>
          <a:prstGeom prst="rect">
            <a:avLst/>
          </a:prstGeom>
        </p:spPr>
      </p:pic>
    </p:spTree>
    <p:extLst>
      <p:ext uri="{BB962C8B-B14F-4D97-AF65-F5344CB8AC3E}">
        <p14:creationId xmlns:p14="http://schemas.microsoft.com/office/powerpoint/2010/main" val="680785897"/>
      </p:ext>
    </p:extLst>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2128</TotalTime>
  <Words>560</Words>
  <Application>Microsoft Office PowerPoint</Application>
  <PresentationFormat>On-screen Show (4:3)</PresentationFormat>
  <Paragraphs>69</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Barlow</vt:lpstr>
      <vt:lpstr>Calibri</vt:lpstr>
      <vt:lpstr>Google Sans</vt:lpstr>
      <vt:lpstr>system-ui</vt:lpstr>
      <vt:lpstr>Times New Roman</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hbansal737@outlook.com</cp:lastModifiedBy>
  <cp:revision>47</cp:revision>
  <dcterms:created xsi:type="dcterms:W3CDTF">2022-12-12T14:14:34Z</dcterms:created>
  <dcterms:modified xsi:type="dcterms:W3CDTF">2023-05-31T04:48:14Z</dcterms:modified>
</cp:coreProperties>
</file>